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1" r:id="rId3"/>
    <p:sldId id="310" r:id="rId4"/>
    <p:sldId id="313" r:id="rId5"/>
    <p:sldId id="314" r:id="rId6"/>
    <p:sldId id="315" r:id="rId7"/>
    <p:sldId id="318" r:id="rId8"/>
    <p:sldId id="316" r:id="rId9"/>
    <p:sldId id="405" r:id="rId10"/>
    <p:sldId id="406" r:id="rId11"/>
    <p:sldId id="259" r:id="rId12"/>
    <p:sldId id="317" r:id="rId13"/>
    <p:sldId id="319" r:id="rId14"/>
    <p:sldId id="410" r:id="rId15"/>
    <p:sldId id="320" r:id="rId16"/>
    <p:sldId id="321" r:id="rId17"/>
    <p:sldId id="403" r:id="rId18"/>
    <p:sldId id="404" r:id="rId19"/>
    <p:sldId id="322" r:id="rId20"/>
    <p:sldId id="323" r:id="rId21"/>
    <p:sldId id="324" r:id="rId22"/>
    <p:sldId id="409" r:id="rId23"/>
    <p:sldId id="408" r:id="rId24"/>
    <p:sldId id="325" r:id="rId25"/>
    <p:sldId id="326" r:id="rId26"/>
    <p:sldId id="327" r:id="rId27"/>
    <p:sldId id="402" r:id="rId28"/>
    <p:sldId id="328" r:id="rId29"/>
    <p:sldId id="329" r:id="rId30"/>
    <p:sldId id="407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E36C0-305E-4950-BAF4-092CAC4850B3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79C2B-A5F3-4120-987E-436FD086AE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55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B8A6B-14A0-4A94-BD58-EBB49FFE4CA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05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最初這個功能是以組合語言撰寫著色器來達到的。組合語言對開發者的使用是不直觀而複雜的。</a:t>
            </a:r>
            <a:r>
              <a:rPr lang="en-US" altLang="zh-TW" dirty="0"/>
              <a:t>OpenGL ARB </a:t>
            </a:r>
            <a:r>
              <a:rPr lang="zh-TW" altLang="en-US" dirty="0"/>
              <a:t>建立了 </a:t>
            </a:r>
            <a:r>
              <a:rPr lang="en-US" altLang="zh-TW" dirty="0"/>
              <a:t>OpenGL </a:t>
            </a:r>
            <a:r>
              <a:rPr lang="zh-TW" altLang="en-US" dirty="0"/>
              <a:t>著色語言，為 </a:t>
            </a:r>
            <a:r>
              <a:rPr lang="en-US" altLang="zh-TW" dirty="0"/>
              <a:t>GPU </a:t>
            </a:r>
            <a:r>
              <a:rPr lang="zh-TW" altLang="en-US" dirty="0"/>
              <a:t>的程式設計提供更加直觀的方法，當維護開放標準的時候，就有助於帶動 </a:t>
            </a:r>
            <a:r>
              <a:rPr lang="en-US" altLang="zh-TW" dirty="0"/>
              <a:t>OpenGL </a:t>
            </a:r>
            <a:r>
              <a:rPr lang="zh-TW" altLang="en-US" dirty="0"/>
              <a:t>的歷史。</a:t>
            </a:r>
          </a:p>
          <a:p>
            <a:r>
              <a:rPr lang="zh-TW" altLang="en-US" dirty="0"/>
              <a:t>最初 </a:t>
            </a:r>
            <a:r>
              <a:rPr lang="en-US" altLang="zh-TW" dirty="0"/>
              <a:t>OpenGL 1.5 </a:t>
            </a:r>
            <a:r>
              <a:rPr lang="zh-TW" altLang="en-US" dirty="0"/>
              <a:t>是以擴充形式引入，後來 </a:t>
            </a:r>
            <a:r>
              <a:rPr lang="en-US" altLang="zh-TW" dirty="0"/>
              <a:t>OpenGL ARB </a:t>
            </a:r>
            <a:r>
              <a:rPr lang="zh-TW" altLang="en-US" dirty="0"/>
              <a:t>在 </a:t>
            </a:r>
            <a:r>
              <a:rPr lang="en-US" altLang="zh-TW" dirty="0"/>
              <a:t>OpenGL 2.0 </a:t>
            </a:r>
            <a:r>
              <a:rPr lang="zh-TW" altLang="en-US" dirty="0"/>
              <a:t>核心中正式納入 </a:t>
            </a:r>
            <a:r>
              <a:rPr lang="en-US" altLang="zh-TW" dirty="0"/>
              <a:t>GLSL</a:t>
            </a:r>
            <a:r>
              <a:rPr lang="zh-TW" altLang="en-US" dirty="0"/>
              <a:t>。自 </a:t>
            </a:r>
            <a:r>
              <a:rPr lang="en-US" altLang="zh-TW" dirty="0"/>
              <a:t>1992 </a:t>
            </a:r>
            <a:r>
              <a:rPr lang="zh-TW" altLang="en-US" dirty="0"/>
              <a:t>年建立的</a:t>
            </a:r>
            <a:r>
              <a:rPr lang="en-US" altLang="zh-TW" dirty="0"/>
              <a:t>OpenGL 1.0 </a:t>
            </a:r>
            <a:r>
              <a:rPr lang="zh-TW" altLang="en-US" dirty="0"/>
              <a:t>起，</a:t>
            </a:r>
            <a:r>
              <a:rPr lang="en-US" altLang="zh-TW" dirty="0"/>
              <a:t>OpenGL 2.0 </a:t>
            </a:r>
            <a:r>
              <a:rPr lang="zh-TW" altLang="en-US" dirty="0"/>
              <a:t>是第一個 </a:t>
            </a:r>
            <a:r>
              <a:rPr lang="en-US" altLang="zh-TW" dirty="0"/>
              <a:t>OpenGL </a:t>
            </a:r>
            <a:r>
              <a:rPr lang="zh-TW" altLang="en-US" dirty="0"/>
              <a:t>的大修改版。</a:t>
            </a:r>
          </a:p>
          <a:p>
            <a:r>
              <a:rPr lang="zh-TW" altLang="en-US" dirty="0"/>
              <a:t>使用 </a:t>
            </a:r>
            <a:r>
              <a:rPr lang="en-US" altLang="zh-TW" dirty="0"/>
              <a:t>GLSL </a:t>
            </a:r>
            <a:r>
              <a:rPr lang="zh-TW" altLang="en-US" dirty="0"/>
              <a:t>有如下好處：</a:t>
            </a:r>
          </a:p>
          <a:p>
            <a:r>
              <a:rPr lang="zh-TW" altLang="en-US" dirty="0"/>
              <a:t>具有跨平台的相容性，包括 </a:t>
            </a:r>
            <a:r>
              <a:rPr lang="en-US" altLang="zh-TW" dirty="0"/>
              <a:t>Macintosh</a:t>
            </a:r>
            <a:r>
              <a:rPr lang="zh-TW" altLang="en-US" dirty="0"/>
              <a:t>、</a:t>
            </a:r>
            <a:r>
              <a:rPr lang="en-US" altLang="zh-TW" dirty="0"/>
              <a:t>Windows </a:t>
            </a:r>
            <a:r>
              <a:rPr lang="zh-TW" altLang="en-US" dirty="0"/>
              <a:t>和 </a:t>
            </a:r>
            <a:r>
              <a:rPr lang="en-US" altLang="zh-TW" dirty="0"/>
              <a:t>Linux </a:t>
            </a:r>
            <a:r>
              <a:rPr lang="zh-TW" altLang="en-US" dirty="0"/>
              <a:t>等作業系統。</a:t>
            </a:r>
          </a:p>
          <a:p>
            <a:r>
              <a:rPr lang="zh-TW" altLang="en-US" dirty="0"/>
              <a:t>所有支援 </a:t>
            </a:r>
            <a:r>
              <a:rPr lang="en-US" altLang="zh-TW" dirty="0"/>
              <a:t>OpenGL </a:t>
            </a:r>
            <a:r>
              <a:rPr lang="zh-TW" altLang="en-US" dirty="0"/>
              <a:t>著色語言的繪圖卡，都可以用來編寫著色器。</a:t>
            </a:r>
          </a:p>
          <a:p>
            <a:r>
              <a:rPr lang="zh-TW" altLang="en-US" dirty="0"/>
              <a:t>允許廠商為特定的繪圖卡產生最佳化的代碼。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B8A6B-14A0-4A94-BD58-EBB49FFE4CA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04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/>
              <a:t>f vertex/</a:t>
            </a:r>
            <a:r>
              <a:rPr lang="en-US" altLang="zh-TW" baseline="0" dirty="0" err="1"/>
              <a:t>uv</a:t>
            </a:r>
            <a:r>
              <a:rPr lang="en-US" altLang="zh-TW" baseline="0" dirty="0"/>
              <a:t>/normal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AE129-0C8B-4770-8577-58885B37088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61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E5AC50-D788-4B3A-BE55-5A38201ED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8283021-A330-4613-B24D-F24210C61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64D9B6-B699-4583-8F81-63301428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BA58-B2A3-465B-AA1E-5DA05512C163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C80B45-1BF8-43B4-9E56-EC4572FA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7382BE-989B-4124-AC55-F8AF60E3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DA59-3C61-43C6-B89E-F0F900DD42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0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9694E1-FD8D-474C-86A3-7087B946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DCCA8B1-45D6-4E90-9E58-1642B6E59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51C71B-F234-4CD1-9AAF-D393917D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BA58-B2A3-465B-AA1E-5DA05512C163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0F4205-3CA3-4232-BAB0-0A31D107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48A56C-2794-4960-9173-2A5F4E27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DA59-3C61-43C6-B89E-F0F900DD42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92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BD18D5A-49E7-4E12-BFD2-DB4579CC4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AC4CC2-D01E-4B9E-8D2B-E85F492E9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19E759-4CF1-437D-991B-EBCDBD32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BA58-B2A3-465B-AA1E-5DA05512C163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FA446D-F490-41A0-918D-5A685F9E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7257FC-A576-412B-AAD4-2F10C987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DA59-3C61-43C6-B89E-F0F900DD42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96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B8F4DA-838E-4B58-ABDC-130EE13C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70AAC1-BCA4-41C2-8152-C7BD7D32C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19A52C-A28C-4974-9F53-47376351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BA58-B2A3-465B-AA1E-5DA05512C163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F5B55F-880E-40A7-99DA-3DAA0794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61D01C-4421-4112-AD29-5801D5DD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DA59-3C61-43C6-B89E-F0F900DD42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82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641723-8383-4BFD-BDD0-893FCDFF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6897E3-A030-4D48-8E93-B452B6131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785458-13F4-4DC0-9A8B-330BECFB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BA58-B2A3-465B-AA1E-5DA05512C163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1F0407-E56A-45D8-86AD-C70E5068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BE668A-53FA-4ADE-ACEC-0C628DDF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DA59-3C61-43C6-B89E-F0F900DD42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22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09B5BB-29D8-4BCB-B685-F58811B1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59667A-CA62-4FB4-A9B7-5F50AA373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08CE8C-9FEB-4C8F-B660-1B3149DED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A0ABBD9-F3FE-452A-A427-AD12FA2F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BA58-B2A3-465B-AA1E-5DA05512C163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32FE44-15D8-444E-B8C2-2771D90C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B7CC38-A718-4D89-81C0-7319E735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DA59-3C61-43C6-B89E-F0F900DD42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74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C15C43-F3D9-4C0C-9C97-1293DC37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99FC82-C2FF-4C19-82B5-EABFA556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4D16F35-0EC7-4640-956A-3C017E44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60EFE8D-4696-4AFE-B357-DFDA71060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5AAA909-51BD-467E-8AC6-FD110B95A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9173039-F527-4C01-BFA7-4497447C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BA58-B2A3-465B-AA1E-5DA05512C163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C1511F0-9859-4C48-A4BB-9AF9E715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1A37448-4D75-4E6A-9433-FAF19E49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DA59-3C61-43C6-B89E-F0F900DD42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64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C49DA5-1695-48E4-86C1-6991FB88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1C6CC0D-AC5F-4F74-8262-BE15B33D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BA58-B2A3-465B-AA1E-5DA05512C163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B549981-D1C6-401E-8A0F-73D9E2AF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13166D-258A-4D9A-87DF-B0E2311B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DA59-3C61-43C6-B89E-F0F900DD42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42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92A9F02-9CE4-42A7-8532-C1C149D9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BA58-B2A3-465B-AA1E-5DA05512C163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D7C6E4D-9095-470B-84EE-1017D764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67FFD3F-1D45-4066-ADB9-BE5FDDEE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DA59-3C61-43C6-B89E-F0F900DD42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41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C18DDE-2FC8-4DC8-A42F-4718106B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BBA77D-8445-45A9-A2CF-03B0CA958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00DD18-C959-4BD6-BBDA-26A302E3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4D3F6E2-F6FD-4014-B90D-DFC0B1D7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BA58-B2A3-465B-AA1E-5DA05512C163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E930384-2432-498A-B879-46979DDB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B22E6D-71CB-452F-AB82-49BBD3BB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DA59-3C61-43C6-B89E-F0F900DD42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16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6A4CA4-0E3A-4E82-9FE7-FCD00FA8E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2717DB9-5FFE-4DCC-ACA0-63B8B77BA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0391014-38B6-4887-A586-44E0BD4EF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6B581B3-8C3A-438E-9BBB-6AC37B6F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BA58-B2A3-465B-AA1E-5DA05512C163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6C2B139-63D8-42A7-829E-3AD956EC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C77EA6-8CC7-4D6B-8A48-4844D71D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DA59-3C61-43C6-B89E-F0F900DD42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32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267EF6E-9899-40FA-B7BA-BE62E374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9E652F-659E-4B8C-B46F-1B607B0DB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79B95D-D32C-43C0-9F18-15B965585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EBA58-B2A3-465B-AA1E-5DA05512C163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1DD637-5A24-4127-BA00-3A58D6D2B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D47BB3-77D3-4594-BCF5-6D7F51BDF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DA59-3C61-43C6-B89E-F0F900DD42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86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4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AwydbhdWj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GX95PUrrL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vidwalsh.name/webgl-demo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C22AE6-31EA-4939-BAAB-82E85C0D7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CEE1DA3-E584-4DC2-B9E7-DFE3892A4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3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50B45E-5CAB-4ABC-8C7D-7ED447B5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Texture Coordinate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9067C9D-BBF1-4A26-800B-979F3393A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58" t="26100" r="32604" b="40921"/>
          <a:stretch/>
        </p:blipFill>
        <p:spPr>
          <a:xfrm>
            <a:off x="3295650" y="1825625"/>
            <a:ext cx="5600700" cy="44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5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Vertex specification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3500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Common object format: </a:t>
            </a:r>
            <a:r>
              <a:rPr lang="en-US" altLang="zh-TW" sz="2400" dirty="0">
                <a:solidFill>
                  <a:srgbClr val="FF0000"/>
                </a:solidFill>
              </a:rPr>
              <a:t>.obj</a:t>
            </a:r>
            <a:r>
              <a:rPr lang="en-US" altLang="zh-TW" sz="2400" dirty="0"/>
              <a:t>, .</a:t>
            </a:r>
            <a:r>
              <a:rPr lang="en-US" altLang="zh-TW" sz="2400" dirty="0" err="1"/>
              <a:t>stl</a:t>
            </a:r>
            <a:r>
              <a:rPr lang="en-US" altLang="zh-TW" sz="2400" dirty="0"/>
              <a:t>, .3ds</a:t>
            </a:r>
          </a:p>
          <a:p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4800" t="22031" r="2600" b="15361"/>
          <a:stretch/>
        </p:blipFill>
        <p:spPr>
          <a:xfrm>
            <a:off x="1517513" y="1957017"/>
            <a:ext cx="9156973" cy="390224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44035F0-ED28-41DD-A659-FD7F3D8E4557}"/>
              </a:ext>
            </a:extLst>
          </p:cNvPr>
          <p:cNvSpPr txBox="1"/>
          <p:nvPr/>
        </p:nvSpPr>
        <p:spPr>
          <a:xfrm>
            <a:off x="1532877" y="6052675"/>
            <a:ext cx="912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You can obtain free 3D model from </a:t>
            </a:r>
            <a:r>
              <a:rPr lang="en-US" altLang="zh-TW" dirty="0" err="1">
                <a:solidFill>
                  <a:srgbClr val="FF0000"/>
                </a:solidFill>
              </a:rPr>
              <a:t>CGTrader</a:t>
            </a:r>
            <a:r>
              <a:rPr lang="en-US" altLang="zh-TW" dirty="0">
                <a:solidFill>
                  <a:srgbClr val="FF0000"/>
                </a:solidFill>
              </a:rPr>
              <a:t> or you can make it by yourself using Blender.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3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28" y="3429000"/>
            <a:ext cx="1494817" cy="3162446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3C37F7-6D1E-4646-BFC0-291FA3CC622D}"/>
              </a:ext>
            </a:extLst>
          </p:cNvPr>
          <p:cNvSpPr/>
          <p:nvPr/>
        </p:nvSpPr>
        <p:spPr>
          <a:xfrm>
            <a:off x="9811203" y="3703291"/>
            <a:ext cx="1778466" cy="419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F8C69F-2FB3-4037-B94D-E879E00E4B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Vertex Shader is a program written in </a:t>
            </a:r>
            <a:r>
              <a:rPr lang="en-US" altLang="zh-TW" dirty="0">
                <a:solidFill>
                  <a:srgbClr val="FF0000"/>
                </a:solidFill>
              </a:rPr>
              <a:t>GLSL</a:t>
            </a:r>
            <a:r>
              <a:rPr lang="en-US" altLang="zh-TW" dirty="0"/>
              <a:t> that manipulate the vertex data.</a:t>
            </a:r>
          </a:p>
          <a:p>
            <a:r>
              <a:rPr lang="en-US" altLang="zh-TW" dirty="0"/>
              <a:t>The goal of vertex shader is to calculate final vertex position of each vertex.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2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28" y="3429000"/>
            <a:ext cx="1494817" cy="3162446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3C37F7-6D1E-4646-BFC0-291FA3CC622D}"/>
              </a:ext>
            </a:extLst>
          </p:cNvPr>
          <p:cNvSpPr/>
          <p:nvPr/>
        </p:nvSpPr>
        <p:spPr>
          <a:xfrm>
            <a:off x="9828269" y="4076153"/>
            <a:ext cx="1744333" cy="41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F8C69F-2FB3-4037-B94D-E879E00E4B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This shader stage is </a:t>
            </a:r>
            <a:r>
              <a:rPr lang="en-US" altLang="zh-TW" dirty="0">
                <a:solidFill>
                  <a:schemeClr val="accent1"/>
                </a:solidFill>
              </a:rPr>
              <a:t>optional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Divided into smoother mesh of triangles.</a:t>
            </a:r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B1C52D1-8B51-4123-AF1E-07F1D84D79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3"/>
          <a:stretch/>
        </p:blipFill>
        <p:spPr>
          <a:xfrm>
            <a:off x="1579331" y="4001294"/>
            <a:ext cx="6849431" cy="20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9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28" y="3429000"/>
            <a:ext cx="1494817" cy="3162446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3C37F7-6D1E-4646-BFC0-291FA3CC622D}"/>
              </a:ext>
            </a:extLst>
          </p:cNvPr>
          <p:cNvSpPr/>
          <p:nvPr/>
        </p:nvSpPr>
        <p:spPr>
          <a:xfrm>
            <a:off x="9828269" y="4076153"/>
            <a:ext cx="1744333" cy="41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F8C69F-2FB3-4037-B94D-E879E00E4B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This shader stage is </a:t>
            </a:r>
            <a:r>
              <a:rPr lang="en-US" altLang="zh-TW" dirty="0">
                <a:solidFill>
                  <a:schemeClr val="accent1"/>
                </a:solidFill>
              </a:rPr>
              <a:t>optional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Divided into smoother mesh of triangles.</a:t>
            </a:r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4E0F4B7-ECE5-4CCD-A56B-D652A1352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6" y="3349499"/>
            <a:ext cx="5854269" cy="2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56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28" y="3429000"/>
            <a:ext cx="1494817" cy="3162446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3C37F7-6D1E-4646-BFC0-291FA3CC622D}"/>
              </a:ext>
            </a:extLst>
          </p:cNvPr>
          <p:cNvSpPr/>
          <p:nvPr/>
        </p:nvSpPr>
        <p:spPr>
          <a:xfrm>
            <a:off x="9828269" y="4422382"/>
            <a:ext cx="1744333" cy="41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F8C69F-2FB3-4037-B94D-E879E00E4B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This shader stage is </a:t>
            </a:r>
            <a:r>
              <a:rPr lang="en-US" altLang="zh-TW" dirty="0">
                <a:solidFill>
                  <a:schemeClr val="accent1"/>
                </a:solidFill>
              </a:rPr>
              <a:t>optional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Convert primitives to different types.</a:t>
            </a:r>
          </a:p>
          <a:p>
            <a:r>
              <a:rPr lang="en-US" altLang="zh-TW" dirty="0"/>
              <a:t>For example, point primitive can become triangles.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4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28" y="3429000"/>
            <a:ext cx="1494817" cy="3162446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3C37F7-6D1E-4646-BFC0-291FA3CC622D}"/>
              </a:ext>
            </a:extLst>
          </p:cNvPr>
          <p:cNvSpPr/>
          <p:nvPr/>
        </p:nvSpPr>
        <p:spPr>
          <a:xfrm>
            <a:off x="9828269" y="4804122"/>
            <a:ext cx="1744333" cy="41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F8C69F-2FB3-4037-B94D-E879E00E4B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This is a fixed function stage.</a:t>
            </a:r>
          </a:p>
          <a:p>
            <a:r>
              <a:rPr lang="en-US" altLang="zh-TW" dirty="0"/>
              <a:t>The most important part of this stage is </a:t>
            </a:r>
            <a:r>
              <a:rPr lang="en-US" altLang="zh-TW" dirty="0">
                <a:solidFill>
                  <a:srgbClr val="FF0000"/>
                </a:solidFill>
              </a:rPr>
              <a:t>Clipping</a:t>
            </a:r>
            <a:r>
              <a:rPr lang="en-US" altLang="zh-TW" dirty="0"/>
              <a:t>.</a:t>
            </a:r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EFA7E51-B431-42A9-B703-5AC6D7C28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30" y="3263542"/>
            <a:ext cx="4991855" cy="33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62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2B6DE-B4A3-4A54-8838-E6D8B354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Perspective and Orthogonal rendering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6B972C0-82B3-42F0-974A-BD50DC38F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56" t="36554" r="69565" b="34461"/>
          <a:stretch/>
        </p:blipFill>
        <p:spPr>
          <a:xfrm>
            <a:off x="6841389" y="2219325"/>
            <a:ext cx="4445736" cy="33623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21784F2-7F6C-4D9C-93B6-3266D1F6D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31667" r="67188" b="32500"/>
          <a:stretch/>
        </p:blipFill>
        <p:spPr>
          <a:xfrm>
            <a:off x="904875" y="2219325"/>
            <a:ext cx="531716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3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2B6DE-B4A3-4A54-8838-E6D8B354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Perspective and Orthogonal rendering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F02FB50E-5F9F-40A8-AEE9-6DB3A3015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57" y="1825625"/>
            <a:ext cx="8857685" cy="4351338"/>
          </a:xfrm>
        </p:spPr>
      </p:pic>
    </p:spTree>
    <p:extLst>
      <p:ext uri="{BB962C8B-B14F-4D97-AF65-F5344CB8AC3E}">
        <p14:creationId xmlns:p14="http://schemas.microsoft.com/office/powerpoint/2010/main" val="1320099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28" y="3429000"/>
            <a:ext cx="1494817" cy="3162446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3C37F7-6D1E-4646-BFC0-291FA3CC622D}"/>
              </a:ext>
            </a:extLst>
          </p:cNvPr>
          <p:cNvSpPr/>
          <p:nvPr/>
        </p:nvSpPr>
        <p:spPr>
          <a:xfrm>
            <a:off x="9828269" y="5159233"/>
            <a:ext cx="1744333" cy="41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F8C69F-2FB3-4037-B94D-E879E00E4B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This stage collects the vertex data into a ordered sequence of simple primitives(lines, points or triangles).</a:t>
            </a:r>
          </a:p>
        </p:txBody>
      </p:sp>
      <p:pic>
        <p:nvPicPr>
          <p:cNvPr id="79" name="圖片 78">
            <a:extLst>
              <a:ext uri="{FF2B5EF4-FFF2-40B4-BE49-F238E27FC236}">
                <a16:creationId xmlns:a16="http://schemas.microsoft.com/office/drawing/2014/main" id="{93D2E291-D1AB-4B93-B157-C81C5FB97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66" y="3239071"/>
            <a:ext cx="7419697" cy="29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C6B00A7-3C73-4E6F-9E85-77D987F97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490537"/>
            <a:ext cx="76104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18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28" y="3429000"/>
            <a:ext cx="1494817" cy="3162446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3C37F7-6D1E-4646-BFC0-291FA3CC622D}"/>
              </a:ext>
            </a:extLst>
          </p:cNvPr>
          <p:cNvSpPr/>
          <p:nvPr/>
        </p:nvSpPr>
        <p:spPr>
          <a:xfrm>
            <a:off x="9828269" y="5532097"/>
            <a:ext cx="1744333" cy="41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F8C69F-2FB3-4037-B94D-E879E00E4B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The output of rasterization is a fragments.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90CDD90-CF6D-4A18-A05B-5EFE5CD6E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94" y="2345687"/>
            <a:ext cx="3369840" cy="43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1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28" y="3429000"/>
            <a:ext cx="1494817" cy="3162446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3C37F7-6D1E-4646-BFC0-291FA3CC622D}"/>
              </a:ext>
            </a:extLst>
          </p:cNvPr>
          <p:cNvSpPr/>
          <p:nvPr/>
        </p:nvSpPr>
        <p:spPr>
          <a:xfrm>
            <a:off x="9828269" y="5904962"/>
            <a:ext cx="1744333" cy="41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F8C69F-2FB3-4037-B94D-E879E00E4B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User-written program in </a:t>
            </a:r>
            <a:r>
              <a:rPr lang="en-US" altLang="zh-TW" dirty="0">
                <a:solidFill>
                  <a:srgbClr val="FF0000"/>
                </a:solidFill>
              </a:rPr>
              <a:t>GLSL</a:t>
            </a:r>
            <a:r>
              <a:rPr lang="en-US" altLang="zh-TW" dirty="0"/>
              <a:t> calculates the color of each fragment that user sees on the screen.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32C68C9-E026-4208-A6E4-7A6B78DF3DBC}"/>
              </a:ext>
            </a:extLst>
          </p:cNvPr>
          <p:cNvSpPr txBox="1"/>
          <p:nvPr/>
        </p:nvSpPr>
        <p:spPr>
          <a:xfrm>
            <a:off x="1079393" y="2916155"/>
            <a:ext cx="551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Bump mapping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E887C66-A616-4E05-A341-CC9315117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8"/>
          <a:stretch/>
        </p:blipFill>
        <p:spPr>
          <a:xfrm>
            <a:off x="1079393" y="3572514"/>
            <a:ext cx="8218430" cy="24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79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28" y="3429000"/>
            <a:ext cx="1494817" cy="3162446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3C37F7-6D1E-4646-BFC0-291FA3CC622D}"/>
              </a:ext>
            </a:extLst>
          </p:cNvPr>
          <p:cNvSpPr/>
          <p:nvPr/>
        </p:nvSpPr>
        <p:spPr>
          <a:xfrm>
            <a:off x="9828269" y="5904962"/>
            <a:ext cx="1744333" cy="41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F8C69F-2FB3-4037-B94D-E879E00E4B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User-written program in </a:t>
            </a:r>
            <a:r>
              <a:rPr lang="en-US" altLang="zh-TW" dirty="0">
                <a:solidFill>
                  <a:srgbClr val="FF0000"/>
                </a:solidFill>
              </a:rPr>
              <a:t>GLSL</a:t>
            </a:r>
            <a:r>
              <a:rPr lang="en-US" altLang="zh-TW" dirty="0"/>
              <a:t> calculates the color of each fragment that user sees on the screen.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545E003-9167-4E4C-9665-E4CA434CE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8" y="3285610"/>
            <a:ext cx="6502400" cy="30353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32C68C9-E026-4208-A6E4-7A6B78DF3DBC}"/>
              </a:ext>
            </a:extLst>
          </p:cNvPr>
          <p:cNvSpPr txBox="1"/>
          <p:nvPr/>
        </p:nvSpPr>
        <p:spPr>
          <a:xfrm>
            <a:off x="1079393" y="2916155"/>
            <a:ext cx="551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Global illumination</a:t>
            </a:r>
          </a:p>
        </p:txBody>
      </p:sp>
    </p:spTree>
    <p:extLst>
      <p:ext uri="{BB962C8B-B14F-4D97-AF65-F5344CB8AC3E}">
        <p14:creationId xmlns:p14="http://schemas.microsoft.com/office/powerpoint/2010/main" val="1889638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28" y="3429000"/>
            <a:ext cx="1494817" cy="3162446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3C37F7-6D1E-4646-BFC0-291FA3CC622D}"/>
              </a:ext>
            </a:extLst>
          </p:cNvPr>
          <p:cNvSpPr/>
          <p:nvPr/>
        </p:nvSpPr>
        <p:spPr>
          <a:xfrm>
            <a:off x="9828269" y="5904962"/>
            <a:ext cx="1744333" cy="41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F8C69F-2FB3-4037-B94D-E879E00E4B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User-written program in </a:t>
            </a:r>
            <a:r>
              <a:rPr lang="en-US" altLang="zh-TW" dirty="0">
                <a:solidFill>
                  <a:srgbClr val="FF0000"/>
                </a:solidFill>
              </a:rPr>
              <a:t>GLSL</a:t>
            </a:r>
            <a:r>
              <a:rPr lang="en-US" altLang="zh-TW" dirty="0"/>
              <a:t> calculates the color of each fragment that user sees on the screen.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32C68C9-E026-4208-A6E4-7A6B78DF3DBC}"/>
              </a:ext>
            </a:extLst>
          </p:cNvPr>
          <p:cNvSpPr txBox="1"/>
          <p:nvPr/>
        </p:nvSpPr>
        <p:spPr>
          <a:xfrm>
            <a:off x="1079393" y="2916155"/>
            <a:ext cx="551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Physically based rendering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7BDCC1F-CA23-4846-B579-BBD5FD36D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84" y="3285487"/>
            <a:ext cx="6104138" cy="343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3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28" y="3429000"/>
            <a:ext cx="1494817" cy="3162446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3C37F7-6D1E-4646-BFC0-291FA3CC622D}"/>
              </a:ext>
            </a:extLst>
          </p:cNvPr>
          <p:cNvSpPr/>
          <p:nvPr/>
        </p:nvSpPr>
        <p:spPr>
          <a:xfrm>
            <a:off x="9828269" y="6295575"/>
            <a:ext cx="1744333" cy="41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F8C69F-2FB3-4037-B94D-E879E00E4B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There are few tests that are performed based on user has activated them or not.</a:t>
            </a:r>
          </a:p>
          <a:p>
            <a:r>
              <a:rPr lang="en-US" altLang="zh-TW" dirty="0"/>
              <a:t>For example: </a:t>
            </a:r>
          </a:p>
          <a:p>
            <a:pPr lvl="1"/>
            <a:r>
              <a:rPr lang="en-US" altLang="zh-TW" dirty="0"/>
              <a:t>Pixel ownership test, Scissor Test, </a:t>
            </a:r>
            <a:r>
              <a:rPr lang="en-US" altLang="zh-TW" dirty="0">
                <a:solidFill>
                  <a:srgbClr val="FF0000"/>
                </a:solidFill>
              </a:rPr>
              <a:t>Stencil Test</a:t>
            </a:r>
            <a:r>
              <a:rPr lang="en-US" altLang="zh-TW" dirty="0"/>
              <a:t>, Depth Test.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DE5B648-680D-4B38-86FE-789E3B65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59" y="3799576"/>
            <a:ext cx="7084213" cy="262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55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28" y="3429000"/>
            <a:ext cx="1494817" cy="3162446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3C37F7-6D1E-4646-BFC0-291FA3CC622D}"/>
              </a:ext>
            </a:extLst>
          </p:cNvPr>
          <p:cNvSpPr/>
          <p:nvPr/>
        </p:nvSpPr>
        <p:spPr>
          <a:xfrm>
            <a:off x="9828269" y="6295575"/>
            <a:ext cx="1744333" cy="41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F8C69F-2FB3-4037-B94D-E879E00E4B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There are few tests that are performed based on user has activated them or not.</a:t>
            </a:r>
          </a:p>
          <a:p>
            <a:r>
              <a:rPr lang="en-US" altLang="zh-TW" dirty="0"/>
              <a:t>For example: </a:t>
            </a:r>
          </a:p>
          <a:p>
            <a:pPr lvl="1"/>
            <a:r>
              <a:rPr lang="en-US" altLang="zh-TW" dirty="0"/>
              <a:t>Pixel ownership test, Scissor Test, Stencil Test, </a:t>
            </a:r>
            <a:r>
              <a:rPr lang="en-US" altLang="zh-TW" dirty="0">
                <a:solidFill>
                  <a:srgbClr val="FF0000"/>
                </a:solidFill>
              </a:rPr>
              <a:t>Depth Test</a:t>
            </a:r>
            <a:r>
              <a:rPr lang="en-US" altLang="zh-TW" dirty="0"/>
              <a:t>.</a:t>
            </a:r>
          </a:p>
        </p:txBody>
      </p:sp>
      <p:pic>
        <p:nvPicPr>
          <p:cNvPr id="12" name="coordinate_system_no_depth">
            <a:hlinkClick r:id="" action="ppaction://media"/>
            <a:extLst>
              <a:ext uri="{FF2B5EF4-FFF2-40B4-BE49-F238E27FC236}">
                <a16:creationId xmlns:a16="http://schemas.microsoft.com/office/drawing/2014/main" id="{03B1F588-4A48-4BC2-BF4D-4AD96E448D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2487" y="3617656"/>
            <a:ext cx="3754808" cy="2816106"/>
          </a:xfrm>
          <a:prstGeom prst="rect">
            <a:avLst/>
          </a:prstGeom>
        </p:spPr>
      </p:pic>
      <p:pic>
        <p:nvPicPr>
          <p:cNvPr id="13" name="coordinate_system_depth">
            <a:hlinkClick r:id="" action="ppaction://media"/>
            <a:extLst>
              <a:ext uri="{FF2B5EF4-FFF2-40B4-BE49-F238E27FC236}">
                <a16:creationId xmlns:a16="http://schemas.microsoft.com/office/drawing/2014/main" id="{FA7E0C98-9B8D-4CDE-95B7-379C91F67BA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60331" y="3629025"/>
            <a:ext cx="3739649" cy="28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C6309AD4-58BE-4EEA-AF22-21CF65AFD863}"/>
              </a:ext>
            </a:extLst>
          </p:cNvPr>
          <p:cNvGrpSpPr/>
          <p:nvPr/>
        </p:nvGrpSpPr>
        <p:grpSpPr>
          <a:xfrm>
            <a:off x="838200" y="1949913"/>
            <a:ext cx="10515600" cy="4351338"/>
            <a:chOff x="838200" y="1825625"/>
            <a:chExt cx="10515600" cy="4351338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82F8C69F-2FB3-4037-B94D-E879E00E4BD4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825625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zh-TW" dirty="0"/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8051EA31-FFB0-47F0-81AA-378D024A6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356" y="1825625"/>
              <a:ext cx="8739287" cy="3320929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3A14A51-DCD8-4CAF-9C3B-A14BA1D5791F}"/>
                </a:ext>
              </a:extLst>
            </p:cNvPr>
            <p:cNvSpPr/>
            <p:nvPr/>
          </p:nvSpPr>
          <p:spPr>
            <a:xfrm>
              <a:off x="4101483" y="4634144"/>
              <a:ext cx="2494626" cy="363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AFD9786E-43E7-4C21-B782-0B14E5A710B4}"/>
                </a:ext>
              </a:extLst>
            </p:cNvPr>
            <p:cNvSpPr txBox="1"/>
            <p:nvPr/>
          </p:nvSpPr>
          <p:spPr>
            <a:xfrm>
              <a:off x="4101483" y="4634144"/>
              <a:ext cx="2494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Where we can program!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1156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Double-Buffered Animation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61" y="2142434"/>
            <a:ext cx="5232590" cy="3725310"/>
          </a:xfrm>
        </p:spPr>
      </p:pic>
    </p:spTree>
    <p:extLst>
      <p:ext uri="{BB962C8B-B14F-4D97-AF65-F5344CB8AC3E}">
        <p14:creationId xmlns:p14="http://schemas.microsoft.com/office/powerpoint/2010/main" val="3185275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ED6440-2F9E-47FD-9E9E-03335078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Single Frame Buffer</a:t>
            </a:r>
            <a:endParaRPr lang="zh-TW" altLang="en-US" dirty="0"/>
          </a:p>
        </p:txBody>
      </p:sp>
      <p:pic>
        <p:nvPicPr>
          <p:cNvPr id="4" name="線上媒體 3" title="Single buffered window - Ghosting">
            <a:hlinkClick r:id="" action="ppaction://media"/>
            <a:extLst>
              <a:ext uri="{FF2B5EF4-FFF2-40B4-BE49-F238E27FC236}">
                <a16:creationId xmlns:a16="http://schemas.microsoft.com/office/drawing/2014/main" id="{1A5417C7-2C50-445E-B83F-818387F209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53178" y="1947632"/>
            <a:ext cx="6085643" cy="421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25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2B6DE-B4A3-4A54-8838-E6D8B354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Double Frame Buffer</a:t>
            </a:r>
            <a:endParaRPr lang="zh-TW" altLang="en-US" dirty="0"/>
          </a:p>
        </p:txBody>
      </p:sp>
      <p:pic>
        <p:nvPicPr>
          <p:cNvPr id="4" name="線上媒體 3" title="Double buffered window - Absent ghosting effect">
            <a:hlinkClick r:id="" action="ppaction://media"/>
            <a:extLst>
              <a:ext uri="{FF2B5EF4-FFF2-40B4-BE49-F238E27FC236}">
                <a16:creationId xmlns:a16="http://schemas.microsoft.com/office/drawing/2014/main" id="{D537EF7C-0C95-4F99-B80F-0A1542D0ACD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1350" y="1847850"/>
            <a:ext cx="5438775" cy="41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openg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3250" y="4191000"/>
            <a:ext cx="523875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OpenGL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Created in 1991 by Silicon Graphics. Now it is managed by the </a:t>
            </a:r>
            <a:r>
              <a:rPr lang="en-US" altLang="zh-TW" dirty="0" err="1"/>
              <a:t>Khronos</a:t>
            </a:r>
            <a:r>
              <a:rPr lang="en-US" altLang="zh-TW" dirty="0"/>
              <a:t> consortium</a:t>
            </a:r>
          </a:p>
          <a:p>
            <a:r>
              <a:rPr lang="en-US" altLang="zh-TW" dirty="0"/>
              <a:t>A library of </a:t>
            </a:r>
            <a:r>
              <a:rPr lang="en-US" altLang="zh-TW" dirty="0">
                <a:solidFill>
                  <a:srgbClr val="FF0000"/>
                </a:solidFill>
              </a:rPr>
              <a:t>functions</a:t>
            </a:r>
            <a:r>
              <a:rPr lang="en-US" altLang="zh-TW" dirty="0"/>
              <a:t> (e.g., </a:t>
            </a:r>
            <a:r>
              <a:rPr lang="en-US" altLang="zh-TW" dirty="0" err="1">
                <a:solidFill>
                  <a:srgbClr val="0000FF"/>
                </a:solidFill>
              </a:rPr>
              <a:t>glDrawArrays</a:t>
            </a:r>
            <a:r>
              <a:rPr lang="en-US" altLang="zh-TW" dirty="0"/>
              <a:t>) and </a:t>
            </a:r>
            <a:r>
              <a:rPr lang="en-US" altLang="zh-TW" dirty="0">
                <a:solidFill>
                  <a:srgbClr val="FF0000"/>
                </a:solidFill>
              </a:rPr>
              <a:t>constants</a:t>
            </a:r>
            <a:r>
              <a:rPr lang="en-US" altLang="zh-TW" dirty="0"/>
              <a:t> (e.g., </a:t>
            </a:r>
            <a:r>
              <a:rPr lang="en-US" altLang="zh-TW" dirty="0">
                <a:solidFill>
                  <a:srgbClr val="0000FF"/>
                </a:solidFill>
              </a:rPr>
              <a:t>GL_TRIANGLES</a:t>
            </a:r>
            <a:r>
              <a:rPr lang="en-US" altLang="zh-TW" dirty="0"/>
              <a:t>)</a:t>
            </a:r>
          </a:p>
          <a:p>
            <a:pPr algn="l" rtl="0"/>
            <a:r>
              <a:rPr lang="en-US" dirty="0"/>
              <a:t>The API interacts with the graphics processing unit (</a:t>
            </a:r>
            <a:r>
              <a:rPr lang="en-US" dirty="0">
                <a:solidFill>
                  <a:srgbClr val="0000FF"/>
                </a:solidFill>
              </a:rPr>
              <a:t>GPU</a:t>
            </a:r>
            <a:r>
              <a:rPr lang="en-US" dirty="0"/>
              <a:t>)</a:t>
            </a:r>
          </a:p>
          <a:p>
            <a:r>
              <a:rPr lang="en-US" dirty="0"/>
              <a:t>Language-independent: has many bindings, e.g., </a:t>
            </a:r>
            <a:r>
              <a:rPr lang="en-US" dirty="0">
                <a:hlinkClick r:id="rId4"/>
              </a:rPr>
              <a:t>WebGL</a:t>
            </a:r>
            <a:r>
              <a:rPr lang="en-US" dirty="0"/>
              <a:t>.</a:t>
            </a:r>
          </a:p>
          <a:p>
            <a:r>
              <a:rPr lang="en-US" dirty="0"/>
              <a:t>Platform-independent: works on Win/Linux/..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96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30B4EC-63D4-4570-8A81-91087804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New OpenGL vs Old OpenGL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280D5E-1E91-49EB-99F8-9B452C107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New version uses GLFW (or GLAD) : Old version uses GLUT (</a:t>
            </a:r>
            <a:r>
              <a:rPr lang="en-US" altLang="zh-TW" dirty="0" err="1"/>
              <a:t>freeGLUT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en-US" altLang="zh-TW" dirty="0"/>
              <a:t>New version has implementable shader : Old Version does not.</a:t>
            </a:r>
          </a:p>
          <a:p>
            <a:endParaRPr lang="en-US" altLang="zh-TW" dirty="0"/>
          </a:p>
          <a:p>
            <a:r>
              <a:rPr lang="en-US" altLang="zh-TW" dirty="0"/>
              <a:t>New version can render scene when ever you want. Old version has fixed pipeline.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502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OpenGL –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OpenGL doesn’t support input or windowing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GLUT (or </a:t>
            </a:r>
            <a:r>
              <a:rPr lang="en-US" dirty="0">
                <a:solidFill>
                  <a:srgbClr val="0000FF"/>
                </a:solidFill>
              </a:rPr>
              <a:t>GLFW</a:t>
            </a:r>
            <a:r>
              <a:rPr lang="en-US" dirty="0"/>
              <a:t>) is used to create a context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Platform-dependent </a:t>
            </a:r>
            <a:r>
              <a:rPr lang="en-US" dirty="0">
                <a:solidFill>
                  <a:srgbClr val="FF0000"/>
                </a:solidFill>
              </a:rPr>
              <a:t>extensions</a:t>
            </a:r>
            <a:r>
              <a:rPr lang="en-US" dirty="0"/>
              <a:t> can be provided by vendors. Identified by ARB, EXT, ..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0000FF"/>
                </a:solidFill>
              </a:rPr>
              <a:t>GLEW</a:t>
            </a:r>
            <a:r>
              <a:rPr lang="en-US" dirty="0"/>
              <a:t> wraps the extraction of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17584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OpenGL –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OpenGL 1 (1992): Fixed pipeline</a:t>
            </a:r>
          </a:p>
          <a:p>
            <a:r>
              <a:rPr lang="en-US" dirty="0"/>
              <a:t>OpenGL 2 (2004): Programmable </a:t>
            </a:r>
            <a:r>
              <a:rPr lang="en-US" dirty="0" err="1"/>
              <a:t>shaders</a:t>
            </a:r>
            <a:r>
              <a:rPr lang="en-US" dirty="0"/>
              <a:t> (</a:t>
            </a:r>
            <a:r>
              <a:rPr lang="en-US" altLang="zh-TW" dirty="0"/>
              <a:t>GLSL)</a:t>
            </a:r>
            <a:endParaRPr lang="en-US" dirty="0"/>
          </a:p>
          <a:p>
            <a:pPr algn="l" rtl="0"/>
            <a:r>
              <a:rPr lang="en-US" dirty="0"/>
              <a:t>OpenGL 3: Deprecated the fixed functionality</a:t>
            </a:r>
          </a:p>
          <a:p>
            <a:pPr algn="l" rtl="0"/>
            <a:r>
              <a:rPr lang="en-US" dirty="0">
                <a:solidFill>
                  <a:srgbClr val="0000FF"/>
                </a:solidFill>
              </a:rPr>
              <a:t>OpenGL 3.1</a:t>
            </a:r>
            <a:r>
              <a:rPr lang="en-US" dirty="0"/>
              <a:t> (2009): Removed completely the fixed pipeline</a:t>
            </a:r>
          </a:p>
          <a:p>
            <a:pPr algn="l" rtl="0"/>
            <a:r>
              <a:rPr lang="en-US" dirty="0"/>
              <a:t>..</a:t>
            </a:r>
          </a:p>
          <a:p>
            <a:pPr algn="l" rtl="0"/>
            <a:r>
              <a:rPr lang="en-US" dirty="0"/>
              <a:t>OpenGL 4.5 (2014):</a:t>
            </a:r>
          </a:p>
        </p:txBody>
      </p:sp>
    </p:spTree>
    <p:extLst>
      <p:ext uri="{BB962C8B-B14F-4D97-AF65-F5344CB8AC3E}">
        <p14:creationId xmlns:p14="http://schemas.microsoft.com/office/powerpoint/2010/main" val="68112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7" y="1666864"/>
            <a:ext cx="2281146" cy="4826011"/>
          </a:xfrm>
        </p:spPr>
      </p:pic>
    </p:spTree>
    <p:extLst>
      <p:ext uri="{BB962C8B-B14F-4D97-AF65-F5344CB8AC3E}">
        <p14:creationId xmlns:p14="http://schemas.microsoft.com/office/powerpoint/2010/main" val="96622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7" y="1666864"/>
            <a:ext cx="2281146" cy="4826011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B6B7793-177E-4E8A-89A5-B72F62F64B44}"/>
              </a:ext>
            </a:extLst>
          </p:cNvPr>
          <p:cNvSpPr/>
          <p:nvPr/>
        </p:nvSpPr>
        <p:spPr>
          <a:xfrm>
            <a:off x="4731798" y="2112885"/>
            <a:ext cx="2698812" cy="5859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F86D587-9739-4AF9-A87A-CEEA802D10C6}"/>
              </a:ext>
            </a:extLst>
          </p:cNvPr>
          <p:cNvSpPr/>
          <p:nvPr/>
        </p:nvSpPr>
        <p:spPr>
          <a:xfrm>
            <a:off x="4731798" y="5496757"/>
            <a:ext cx="2698812" cy="5859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48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26280C-BE8F-4188-A1BE-82D1875F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OpenGL-Rendering Pipeline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F2891E-86D5-43DC-BCCA-CAB3004EA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028" y="3429000"/>
            <a:ext cx="1494817" cy="3162446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3C37F7-6D1E-4646-BFC0-291FA3CC622D}"/>
              </a:ext>
            </a:extLst>
          </p:cNvPr>
          <p:cNvSpPr/>
          <p:nvPr/>
        </p:nvSpPr>
        <p:spPr>
          <a:xfrm>
            <a:off x="9815119" y="3330429"/>
            <a:ext cx="1778466" cy="419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F8C69F-2FB3-4037-B94D-E879E00E4B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List an ordered list of vertices that define </a:t>
            </a:r>
          </a:p>
          <a:p>
            <a:pPr marL="0" indent="0">
              <a:buNone/>
            </a:pPr>
            <a:r>
              <a:rPr lang="en-US" altLang="zh-TW" dirty="0"/>
              <a:t>	1.The boundaries of the </a:t>
            </a:r>
            <a:r>
              <a:rPr lang="en-US" altLang="zh-TW" dirty="0">
                <a:solidFill>
                  <a:srgbClr val="FF0000"/>
                </a:solidFill>
              </a:rPr>
              <a:t>primitive </a:t>
            </a:r>
            <a:r>
              <a:rPr lang="en-US" altLang="zh-TW" dirty="0"/>
              <a:t>(Points, Lines or Polygons).</a:t>
            </a:r>
          </a:p>
          <a:p>
            <a:pPr marL="0" indent="0">
              <a:buNone/>
            </a:pPr>
            <a:r>
              <a:rPr lang="en-US" dirty="0"/>
              <a:t>	2.Colors of each vertices.</a:t>
            </a:r>
          </a:p>
          <a:p>
            <a:pPr marL="0" indent="0">
              <a:buNone/>
            </a:pPr>
            <a:r>
              <a:rPr lang="en-US" dirty="0"/>
              <a:t>	3.Texture coordinates.</a:t>
            </a:r>
          </a:p>
        </p:txBody>
      </p:sp>
    </p:spTree>
    <p:extLst>
      <p:ext uri="{BB962C8B-B14F-4D97-AF65-F5344CB8AC3E}">
        <p14:creationId xmlns:p14="http://schemas.microsoft.com/office/powerpoint/2010/main" val="108103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50B45E-5CAB-4ABC-8C7D-7ED447B5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OpenGL 3D Coordinate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DA109F1-6D7D-4B23-84F0-4BBA5B91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97" t="34444" r="69922" b="39167"/>
          <a:stretch/>
        </p:blipFill>
        <p:spPr>
          <a:xfrm>
            <a:off x="3538537" y="2240722"/>
            <a:ext cx="5114925" cy="35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698</Words>
  <Application>Microsoft Office PowerPoint</Application>
  <PresentationFormat>寬螢幕</PresentationFormat>
  <Paragraphs>94</Paragraphs>
  <Slides>30</Slides>
  <Notes>3</Notes>
  <HiddenSlides>0</HiddenSlides>
  <MMClips>4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新細明體</vt:lpstr>
      <vt:lpstr>Arial</vt:lpstr>
      <vt:lpstr>Calibri</vt:lpstr>
      <vt:lpstr>Calibri Light</vt:lpstr>
      <vt:lpstr>Office 佈景主題</vt:lpstr>
      <vt:lpstr>OpenGL-Rendering Pipeline</vt:lpstr>
      <vt:lpstr>PowerPoint 簡報</vt:lpstr>
      <vt:lpstr>OpenGL</vt:lpstr>
      <vt:lpstr>OpenGL – Libraries</vt:lpstr>
      <vt:lpstr>OpenGL – History</vt:lpstr>
      <vt:lpstr>OpenGL-Rendering Pipeline</vt:lpstr>
      <vt:lpstr>OpenGL-Rendering Pipeline</vt:lpstr>
      <vt:lpstr>OpenGL-Rendering Pipeline</vt:lpstr>
      <vt:lpstr>OpenGL 3D Coordinate</vt:lpstr>
      <vt:lpstr>Texture Coordinate</vt:lpstr>
      <vt:lpstr>Vertex specification</vt:lpstr>
      <vt:lpstr>OpenGL-Rendering Pipeline</vt:lpstr>
      <vt:lpstr>OpenGL-Rendering Pipeline</vt:lpstr>
      <vt:lpstr>OpenGL-Rendering Pipeline</vt:lpstr>
      <vt:lpstr>OpenGL-Rendering Pipeline</vt:lpstr>
      <vt:lpstr>OpenGL-Rendering Pipeline</vt:lpstr>
      <vt:lpstr>Perspective and Orthogonal rendering</vt:lpstr>
      <vt:lpstr>Perspective and Orthogonal rendering</vt:lpstr>
      <vt:lpstr>OpenGL-Rendering Pipeline</vt:lpstr>
      <vt:lpstr>OpenGL-Rendering Pipeline</vt:lpstr>
      <vt:lpstr>OpenGL-Rendering Pipeline</vt:lpstr>
      <vt:lpstr>OpenGL-Rendering Pipeline</vt:lpstr>
      <vt:lpstr>OpenGL-Rendering Pipeline</vt:lpstr>
      <vt:lpstr>OpenGL-Rendering Pipeline</vt:lpstr>
      <vt:lpstr>OpenGL-Rendering Pipeline</vt:lpstr>
      <vt:lpstr>OpenGL-Rendering Pipeline</vt:lpstr>
      <vt:lpstr>Double-Buffered Animation</vt:lpstr>
      <vt:lpstr>Single Frame Buffer</vt:lpstr>
      <vt:lpstr>Double Frame Buffer</vt:lpstr>
      <vt:lpstr>New OpenGL vs Old OpenGL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OpenGL-Rendering Pipeline</dc:title>
  <dc:creator>benwang</dc:creator>
  <cp:lastModifiedBy>benwang</cp:lastModifiedBy>
  <cp:revision>57</cp:revision>
  <dcterms:created xsi:type="dcterms:W3CDTF">2019-02-22T05:49:18Z</dcterms:created>
  <dcterms:modified xsi:type="dcterms:W3CDTF">2019-03-04T04:52:31Z</dcterms:modified>
</cp:coreProperties>
</file>